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4" r:id="rId2"/>
    <p:sldId id="256" r:id="rId3"/>
    <p:sldId id="285" r:id="rId4"/>
    <p:sldId id="268" r:id="rId5"/>
    <p:sldId id="269" r:id="rId6"/>
    <p:sldId id="270" r:id="rId7"/>
    <p:sldId id="282" r:id="rId8"/>
    <p:sldId id="272" r:id="rId9"/>
    <p:sldId id="284" r:id="rId10"/>
    <p:sldId id="274" r:id="rId11"/>
    <p:sldId id="283" r:id="rId12"/>
    <p:sldId id="286" r:id="rId13"/>
    <p:sldId id="287" r:id="rId14"/>
    <p:sldId id="258" r:id="rId15"/>
    <p:sldId id="265" r:id="rId16"/>
    <p:sldId id="266" r:id="rId17"/>
    <p:sldId id="263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DED"/>
    <a:srgbClr val="DA00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017A5C-98B1-4592-8089-0DD0CC9E1F16}" type="datetimeFigureOut">
              <a:rPr lang="nl-NL" smtClean="0"/>
              <a:t>3-11-2016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9DBE28-06C4-42E4-952E-6C612885FF3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9654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4C6CF85-9F98-4137-9D4A-74312FFAD460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0024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C275CB9-9FF4-4986-8543-5E67AC9EF5F8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2108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99C6AD8-0531-4D6C-85D9-E94AB50A346C}" type="slidenum">
              <a:rPr lang="en-US" altLang="en-US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837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99C6AD8-0531-4D6C-85D9-E94AB50A346C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0909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BC2F171-652A-4C52-A24E-5ED745380BE7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6196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BC2F171-652A-4C52-A24E-5ED745380BE7}" type="slidenum">
              <a:rPr lang="en-US" altLang="en-US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3959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43BBBB5-AD7E-4B0F-9193-3883C1C25BF7}" type="slidenum">
              <a:rPr lang="en-US" altLang="en-US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3510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43BBBB5-AD7E-4B0F-9193-3883C1C25BF7}" type="slidenum">
              <a:rPr lang="en-US" altLang="en-US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4561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DEB0-C84A-4109-8A92-CCC360555795}" type="datetimeFigureOut">
              <a:rPr lang="nl-NL" smtClean="0"/>
              <a:t>3-11-2016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D11F-D90B-48E3-88BC-884E7EE50E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9989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DEB0-C84A-4109-8A92-CCC360555795}" type="datetimeFigureOut">
              <a:rPr lang="nl-NL" smtClean="0"/>
              <a:t>3-11-2016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D11F-D90B-48E3-88BC-884E7EE50E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2843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DEB0-C84A-4109-8A92-CCC360555795}" type="datetimeFigureOut">
              <a:rPr lang="nl-NL" smtClean="0"/>
              <a:t>3-11-2016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D11F-D90B-48E3-88BC-884E7EE50E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9315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DEB0-C84A-4109-8A92-CCC360555795}" type="datetimeFigureOut">
              <a:rPr lang="nl-NL" smtClean="0"/>
              <a:t>3-11-2016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D11F-D90B-48E3-88BC-884E7EE50E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5193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DEB0-C84A-4109-8A92-CCC360555795}" type="datetimeFigureOut">
              <a:rPr lang="nl-NL" smtClean="0"/>
              <a:t>3-11-2016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D11F-D90B-48E3-88BC-884E7EE50E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5285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DEB0-C84A-4109-8A92-CCC360555795}" type="datetimeFigureOut">
              <a:rPr lang="nl-NL" smtClean="0"/>
              <a:t>3-11-2016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D11F-D90B-48E3-88BC-884E7EE50E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8494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DEB0-C84A-4109-8A92-CCC360555795}" type="datetimeFigureOut">
              <a:rPr lang="nl-NL" smtClean="0"/>
              <a:t>3-11-2016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D11F-D90B-48E3-88BC-884E7EE50E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2263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DEB0-C84A-4109-8A92-CCC360555795}" type="datetimeFigureOut">
              <a:rPr lang="nl-NL" smtClean="0"/>
              <a:t>3-11-2016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D11F-D90B-48E3-88BC-884E7EE50E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697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DEB0-C84A-4109-8A92-CCC360555795}" type="datetimeFigureOut">
              <a:rPr lang="nl-NL" smtClean="0"/>
              <a:t>3-11-2016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D11F-D90B-48E3-88BC-884E7EE50E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6451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DEB0-C84A-4109-8A92-CCC360555795}" type="datetimeFigureOut">
              <a:rPr lang="nl-NL" smtClean="0"/>
              <a:t>3-11-2016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D11F-D90B-48E3-88BC-884E7EE50E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8564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DEB0-C84A-4109-8A92-CCC360555795}" type="datetimeFigureOut">
              <a:rPr lang="nl-NL" smtClean="0"/>
              <a:t>3-11-2016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D11F-D90B-48E3-88BC-884E7EE50E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2775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4DEB0-C84A-4109-8A92-CCC360555795}" type="datetimeFigureOut">
              <a:rPr lang="nl-NL" smtClean="0"/>
              <a:t>3-11-2016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8D11F-D90B-48E3-88BC-884E7EE50E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4834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5421"/>
          <a:stretch/>
        </p:blipFill>
        <p:spPr>
          <a:xfrm>
            <a:off x="-1279237" y="-43958"/>
            <a:ext cx="2043112" cy="68967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3110" y="365125"/>
            <a:ext cx="9330690" cy="1325563"/>
          </a:xfrm>
        </p:spPr>
        <p:txBody>
          <a:bodyPr/>
          <a:lstStyle/>
          <a:p>
            <a:endParaRPr lang="nl-NL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"/>
          <a:stretch/>
        </p:blipFill>
        <p:spPr>
          <a:xfrm flipH="1">
            <a:off x="763874" y="-117530"/>
            <a:ext cx="11428125" cy="6991296"/>
          </a:xfrm>
        </p:spPr>
      </p:pic>
    </p:spTree>
    <p:extLst>
      <p:ext uri="{BB962C8B-B14F-4D97-AF65-F5344CB8AC3E}">
        <p14:creationId xmlns:p14="http://schemas.microsoft.com/office/powerpoint/2010/main" val="78789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2208214" y="3141663"/>
            <a:ext cx="77041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en-US" sz="1800"/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063751" y="2060576"/>
            <a:ext cx="7993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en-US" sz="1800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575050" y="2420938"/>
            <a:ext cx="55451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en-US" sz="1800"/>
          </a:p>
        </p:txBody>
      </p:sp>
      <p:sp>
        <p:nvSpPr>
          <p:cNvPr id="16390" name="Rectangle 5"/>
          <p:cNvSpPr txBox="1">
            <a:spLocks noChangeArrowheads="1"/>
          </p:cNvSpPr>
          <p:nvPr/>
        </p:nvSpPr>
        <p:spPr bwMode="auto">
          <a:xfrm>
            <a:off x="2063750" y="932656"/>
            <a:ext cx="9034779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Vraag</a:t>
            </a:r>
            <a:r>
              <a:rPr lang="en-US" alt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</a:p>
          <a:p>
            <a:pPr eaLnBrk="1" hangingPunct="1">
              <a:buFontTx/>
              <a:buNone/>
            </a:pPr>
            <a:r>
              <a:rPr lang="en-US" alt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Hoe </a:t>
            </a:r>
            <a:r>
              <a:rPr lang="en-US" alt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gaan</a:t>
            </a:r>
            <a:r>
              <a:rPr lang="en-US" alt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jullie</a:t>
            </a:r>
            <a:r>
              <a:rPr lang="en-US" alt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thuis</a:t>
            </a:r>
            <a:r>
              <a:rPr lang="en-US" alt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om met </a:t>
            </a:r>
            <a:r>
              <a:rPr lang="en-US" alt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energie</a:t>
            </a:r>
            <a:r>
              <a:rPr lang="en-US" alt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?</a:t>
            </a:r>
            <a:endParaRPr lang="en-US" altLang="en-US" sz="24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lnSpc>
                <a:spcPct val="150000"/>
              </a:lnSpc>
            </a:pPr>
            <a:endParaRPr lang="nl-NL" altLang="en-US" sz="2400" dirty="0" smtClean="0">
              <a:latin typeface="+mn-lt"/>
              <a:cs typeface="Courier New" panose="02070309020205020404" pitchFamily="49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nl-NL" altLang="en-US" sz="2400" dirty="0" smtClean="0">
                <a:latin typeface="+mn-lt"/>
                <a:cs typeface="Courier New" panose="02070309020205020404" pitchFamily="49" charset="0"/>
              </a:rPr>
              <a:t>Zuinig</a:t>
            </a:r>
            <a:r>
              <a:rPr lang="nl-NL" altLang="en-US" sz="2400" dirty="0">
                <a:latin typeface="+mn-lt"/>
                <a:cs typeface="Courier New" panose="02070309020205020404" pitchFamily="49" charset="0"/>
              </a:rPr>
              <a:t>, warme truien aan, nooit meer elektrische apparaten dan nodig, lampen uit als het kan.</a:t>
            </a:r>
          </a:p>
          <a:p>
            <a:pPr eaLnBrk="1" hangingPunct="1">
              <a:lnSpc>
                <a:spcPct val="150000"/>
              </a:lnSpc>
            </a:pPr>
            <a:r>
              <a:rPr lang="nl-NL" altLang="en-US" sz="2400" dirty="0">
                <a:latin typeface="+mn-lt"/>
                <a:cs typeface="Courier New" panose="02070309020205020404" pitchFamily="49" charset="0"/>
              </a:rPr>
              <a:t>Gewoon, de verwarming lekker aan, de computer uitzetten als je ‘m niet gebruikt.</a:t>
            </a:r>
          </a:p>
          <a:p>
            <a:pPr eaLnBrk="1" hangingPunct="1">
              <a:lnSpc>
                <a:spcPct val="150000"/>
              </a:lnSpc>
            </a:pPr>
            <a:r>
              <a:rPr lang="nl-NL" altLang="en-US" sz="2400" dirty="0">
                <a:latin typeface="+mn-lt"/>
                <a:cs typeface="Courier New" panose="02070309020205020404" pitchFamily="49" charset="0"/>
              </a:rPr>
              <a:t>Bij ons staat van alles tegelijk </a:t>
            </a:r>
            <a:r>
              <a:rPr lang="nl-NL" altLang="en-US" sz="2400" dirty="0" smtClean="0">
                <a:latin typeface="+mn-lt"/>
                <a:cs typeface="Courier New" panose="02070309020205020404" pitchFamily="49" charset="0"/>
              </a:rPr>
              <a:t>aan…handig </a:t>
            </a:r>
            <a:r>
              <a:rPr lang="nl-NL" altLang="en-US" sz="2400" dirty="0">
                <a:latin typeface="+mn-lt"/>
                <a:cs typeface="Courier New" panose="02070309020205020404" pitchFamily="49" charset="0"/>
              </a:rPr>
              <a:t>toch! </a:t>
            </a:r>
          </a:p>
        </p:txBody>
      </p:sp>
      <p:pic>
        <p:nvPicPr>
          <p:cNvPr id="4098" name="Picture 2" descr="Afbeeldingsresultaat voor energie thui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0862" y1="30762" x2="50862" y2="30762"/>
                        <a14:foregroundMark x1="51232" y1="45996" x2="51232" y2="45996"/>
                        <a14:foregroundMark x1="51232" y1="51074" x2="51232" y2="51074"/>
                        <a14:foregroundMark x1="51232" y1="52734" x2="51232" y2="52734"/>
                        <a14:foregroundMark x1="52586" y1="54688" x2="52586" y2="57324"/>
                        <a14:foregroundMark x1="54680" y1="58984" x2="55542" y2="60352"/>
                        <a14:foregroundMark x1="58005" y1="63379" x2="58005" y2="64355"/>
                        <a14:foregroundMark x1="58005" y1="64355" x2="58005" y2="64355"/>
                        <a14:foregroundMark x1="61330" y1="66016" x2="61330" y2="66016"/>
                        <a14:foregroundMark x1="65148" y1="65332" x2="65148" y2="65332"/>
                        <a14:foregroundMark x1="51232" y1="66699" x2="51232" y2="66699"/>
                        <a14:foregroundMark x1="49631" y1="50000" x2="49631" y2="50000"/>
                        <a14:foregroundMark x1="55542" y1="78027" x2="55542" y2="78027"/>
                        <a14:foregroundMark x1="57143" y1="81348" x2="57143" y2="81348"/>
                        <a14:foregroundMark x1="65148" y1="77344" x2="65148" y2="77344"/>
                        <a14:foregroundMark x1="65517" y1="77051" x2="65517" y2="77051"/>
                        <a14:foregroundMark x1="63424" y1="78027" x2="63424" y2="78027"/>
                        <a14:foregroundMark x1="62192" y1="80371" x2="62192" y2="80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814" y="3989070"/>
            <a:ext cx="2378710" cy="299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602" b="5443"/>
          <a:stretch/>
        </p:blipFill>
        <p:spPr>
          <a:xfrm>
            <a:off x="-354330" y="13649"/>
            <a:ext cx="2043112" cy="68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4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2208214" y="3141663"/>
            <a:ext cx="77041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en-US" sz="1800"/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063751" y="2060576"/>
            <a:ext cx="7993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en-US" sz="1800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575050" y="2420938"/>
            <a:ext cx="55451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en-US" sz="1800"/>
          </a:p>
        </p:txBody>
      </p:sp>
      <p:sp>
        <p:nvSpPr>
          <p:cNvPr id="16390" name="Rectangle 5"/>
          <p:cNvSpPr txBox="1">
            <a:spLocks noChangeArrowheads="1"/>
          </p:cNvSpPr>
          <p:nvPr/>
        </p:nvSpPr>
        <p:spPr bwMode="auto">
          <a:xfrm>
            <a:off x="2063750" y="932656"/>
            <a:ext cx="9034779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Vraag</a:t>
            </a:r>
            <a:r>
              <a:rPr lang="en-US" alt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</a:p>
          <a:p>
            <a:pPr eaLnBrk="1" hangingPunct="1">
              <a:buFontTx/>
              <a:buNone/>
            </a:pPr>
            <a:r>
              <a:rPr lang="en-US" alt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Hoe </a:t>
            </a:r>
            <a:r>
              <a:rPr lang="en-US" alt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gaan</a:t>
            </a:r>
            <a:r>
              <a:rPr lang="en-US" alt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jullie</a:t>
            </a:r>
            <a:r>
              <a:rPr lang="en-US" alt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thuis</a:t>
            </a:r>
            <a:r>
              <a:rPr lang="en-US" alt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om met </a:t>
            </a:r>
            <a:r>
              <a:rPr lang="en-US" alt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energie</a:t>
            </a:r>
            <a:r>
              <a:rPr lang="en-US" alt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?</a:t>
            </a:r>
            <a:endParaRPr lang="en-US" altLang="en-US" sz="24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lnSpc>
                <a:spcPct val="150000"/>
              </a:lnSpc>
            </a:pPr>
            <a:endParaRPr lang="nl-NL" altLang="en-US" sz="2400" dirty="0" smtClean="0">
              <a:latin typeface="+mn-lt"/>
              <a:cs typeface="Courier New" panose="02070309020205020404" pitchFamily="49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nl-NL" altLang="en-US" sz="2400" dirty="0" smtClean="0">
                <a:latin typeface="+mn-lt"/>
                <a:cs typeface="Courier New" panose="02070309020205020404" pitchFamily="49" charset="0"/>
              </a:rPr>
              <a:t>Zuinig</a:t>
            </a:r>
            <a:r>
              <a:rPr lang="nl-NL" altLang="en-US" sz="2400" dirty="0">
                <a:latin typeface="+mn-lt"/>
                <a:cs typeface="Courier New" panose="02070309020205020404" pitchFamily="49" charset="0"/>
              </a:rPr>
              <a:t>, warme truien aan, nooit meer elektrische apparaten dan nodig, lampen uit als het </a:t>
            </a:r>
            <a:r>
              <a:rPr lang="nl-NL" altLang="en-US" sz="2400" dirty="0" smtClean="0">
                <a:latin typeface="+mn-lt"/>
                <a:cs typeface="Courier New" panose="02070309020205020404" pitchFamily="49" charset="0"/>
              </a:rPr>
              <a:t>kan (4 stapjes).</a:t>
            </a:r>
            <a:endParaRPr lang="nl-NL" altLang="en-US" sz="2400" dirty="0">
              <a:latin typeface="+mn-lt"/>
              <a:cs typeface="Courier New" panose="02070309020205020404" pitchFamily="49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nl-NL" altLang="en-US" sz="2400" dirty="0">
                <a:latin typeface="+mn-lt"/>
                <a:cs typeface="Courier New" panose="02070309020205020404" pitchFamily="49" charset="0"/>
              </a:rPr>
              <a:t>Gewoon, de verwarming lekker aan, de computer uitzetten als je ‘m niet </a:t>
            </a:r>
            <a:r>
              <a:rPr lang="nl-NL" altLang="en-US" sz="2400" dirty="0" smtClean="0">
                <a:latin typeface="+mn-lt"/>
                <a:cs typeface="Courier New" panose="02070309020205020404" pitchFamily="49" charset="0"/>
              </a:rPr>
              <a:t>gebruikt (6 stapjes).</a:t>
            </a:r>
            <a:endParaRPr lang="nl-NL" altLang="en-US" sz="2400" dirty="0">
              <a:latin typeface="+mn-lt"/>
              <a:cs typeface="Courier New" panose="02070309020205020404" pitchFamily="49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nl-NL" altLang="en-US" sz="2400" dirty="0">
                <a:latin typeface="+mn-lt"/>
                <a:cs typeface="Courier New" panose="02070309020205020404" pitchFamily="49" charset="0"/>
              </a:rPr>
              <a:t>Bij ons staat van alles tegelijk aan</a:t>
            </a:r>
            <a:r>
              <a:rPr lang="nl-NL" altLang="en-US" sz="2400" dirty="0" smtClean="0">
                <a:latin typeface="+mn-lt"/>
                <a:cs typeface="Courier New" panose="02070309020205020404" pitchFamily="49" charset="0"/>
              </a:rPr>
              <a:t>… handig toch (8 stapjes)! </a:t>
            </a:r>
            <a:endParaRPr lang="nl-NL" altLang="en-US" sz="2400" dirty="0">
              <a:latin typeface="+mn-lt"/>
              <a:cs typeface="Courier New" panose="02070309020205020404" pitchFamily="49" charset="0"/>
            </a:endParaRPr>
          </a:p>
        </p:txBody>
      </p:sp>
      <p:pic>
        <p:nvPicPr>
          <p:cNvPr id="4098" name="Picture 2" descr="Afbeeldingsresultaat voor energie thui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0862" y1="30762" x2="50862" y2="30762"/>
                        <a14:foregroundMark x1="51232" y1="45996" x2="51232" y2="45996"/>
                        <a14:foregroundMark x1="51232" y1="51074" x2="51232" y2="51074"/>
                        <a14:foregroundMark x1="51232" y1="52734" x2="51232" y2="52734"/>
                        <a14:foregroundMark x1="52586" y1="54688" x2="52586" y2="57324"/>
                        <a14:foregroundMark x1="54680" y1="58984" x2="55542" y2="60352"/>
                        <a14:foregroundMark x1="58005" y1="63379" x2="58005" y2="64355"/>
                        <a14:foregroundMark x1="58005" y1="64355" x2="58005" y2="64355"/>
                        <a14:foregroundMark x1="61330" y1="66016" x2="61330" y2="66016"/>
                        <a14:foregroundMark x1="65148" y1="65332" x2="65148" y2="65332"/>
                        <a14:foregroundMark x1="51232" y1="66699" x2="51232" y2="66699"/>
                        <a14:foregroundMark x1="49631" y1="50000" x2="49631" y2="50000"/>
                        <a14:foregroundMark x1="55542" y1="78027" x2="55542" y2="78027"/>
                        <a14:foregroundMark x1="57143" y1="81348" x2="57143" y2="81348"/>
                        <a14:foregroundMark x1="65148" y1="77344" x2="65148" y2="77344"/>
                        <a14:foregroundMark x1="65517" y1="77051" x2="65517" y2="77051"/>
                        <a14:foregroundMark x1="63424" y1="78027" x2="63424" y2="78027"/>
                        <a14:foregroundMark x1="62192" y1="80371" x2="62192" y2="80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814" y="3989070"/>
            <a:ext cx="2378710" cy="299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602" b="5443"/>
          <a:stretch/>
        </p:blipFill>
        <p:spPr>
          <a:xfrm>
            <a:off x="-354330" y="13649"/>
            <a:ext cx="2043112" cy="68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4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416" b="5255"/>
          <a:stretch/>
        </p:blipFill>
        <p:spPr>
          <a:xfrm>
            <a:off x="-354330" y="-13649"/>
            <a:ext cx="2043112" cy="68784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00395"/>
            <a:ext cx="9144000" cy="2387600"/>
          </a:xfrm>
        </p:spPr>
        <p:txBody>
          <a:bodyPr/>
          <a:lstStyle/>
          <a:p>
            <a:r>
              <a:rPr lang="nl-NL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Spreuken</a:t>
            </a:r>
            <a:endParaRPr lang="nl-NL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12620" y="3602039"/>
            <a:ext cx="9185910" cy="1655762"/>
          </a:xfrm>
        </p:spPr>
        <p:txBody>
          <a:bodyPr>
            <a:noAutofit/>
          </a:bodyPr>
          <a:lstStyle/>
          <a:p>
            <a:r>
              <a:rPr lang="nl-NL" sz="4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Check de impact van jouw lifestyle op het klimaat</a:t>
            </a:r>
            <a:endParaRPr lang="nl-NL" sz="4400" dirty="0">
              <a:latin typeface="Courier New" panose="02070309020205020404" pitchFamily="49" charset="0"/>
              <a:ea typeface="+mj-ea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34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416" b="5255"/>
          <a:stretch/>
        </p:blipFill>
        <p:spPr>
          <a:xfrm>
            <a:off x="-354330" y="-13649"/>
            <a:ext cx="2043112" cy="68784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00395"/>
            <a:ext cx="9144000" cy="2387600"/>
          </a:xfrm>
        </p:spPr>
        <p:txBody>
          <a:bodyPr/>
          <a:lstStyle/>
          <a:p>
            <a:r>
              <a:rPr lang="nl-NL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nl-NL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nl-NL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Spreuken</a:t>
            </a:r>
            <a:endParaRPr lang="nl-NL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12620" y="3602039"/>
            <a:ext cx="9185910" cy="1655762"/>
          </a:xfrm>
        </p:spPr>
        <p:txBody>
          <a:bodyPr>
            <a:noAutofit/>
          </a:bodyPr>
          <a:lstStyle/>
          <a:p>
            <a:r>
              <a:rPr lang="nl-NL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Tweets uit het Bijbelboek Spreuken over recht en onrecht</a:t>
            </a:r>
            <a:endParaRPr lang="nl-NL" sz="2800" b="1" dirty="0">
              <a:latin typeface="Courier New" panose="02070309020205020404" pitchFamily="49" charset="0"/>
              <a:ea typeface="+mj-ea"/>
              <a:cs typeface="Courier New" panose="02070309020205020404" pitchFamily="49" charset="0"/>
            </a:endParaRPr>
          </a:p>
        </p:txBody>
      </p:sp>
      <p:pic>
        <p:nvPicPr>
          <p:cNvPr id="1026" name="Picture 2" descr="Afbeeldingsresultaat voor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59495" y="4214177"/>
            <a:ext cx="2439035" cy="243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02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602" b="5443"/>
          <a:stretch/>
        </p:blipFill>
        <p:spPr>
          <a:xfrm>
            <a:off x="-354330" y="13649"/>
            <a:ext cx="2043112" cy="6851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3110" y="365125"/>
            <a:ext cx="9330690" cy="1325563"/>
          </a:xfrm>
        </p:spPr>
        <p:txBody>
          <a:bodyPr/>
          <a:lstStyle/>
          <a:p>
            <a:r>
              <a:rPr lang="nl-NL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Spreuken</a:t>
            </a:r>
            <a:endParaRPr lang="nl-NL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2023110" y="1825624"/>
            <a:ext cx="7452360" cy="472376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NL" sz="2400" dirty="0" smtClean="0">
                <a:ea typeface="+mj-ea"/>
                <a:cs typeface="Courier New" panose="02070309020205020404" pitchFamily="49" charset="0"/>
              </a:rPr>
              <a:t>“</a:t>
            </a:r>
            <a:r>
              <a:rPr lang="nl-NL" sz="2400" dirty="0">
                <a:ea typeface="+mj-ea"/>
                <a:cs typeface="Courier New" panose="02070309020205020404" pitchFamily="49" charset="0"/>
              </a:rPr>
              <a:t>Wie zijn oren sluit voor het gejammer van de arme, zal ooit zelf om hulp schreeuwen </a:t>
            </a:r>
            <a:r>
              <a:rPr lang="nl-NL" sz="2400" dirty="0" smtClean="0">
                <a:ea typeface="+mj-ea"/>
                <a:cs typeface="Courier New" panose="02070309020205020404" pitchFamily="49" charset="0"/>
              </a:rPr>
              <a:t>en geen </a:t>
            </a:r>
            <a:r>
              <a:rPr lang="nl-NL" sz="2400" dirty="0">
                <a:ea typeface="+mj-ea"/>
                <a:cs typeface="Courier New" panose="02070309020205020404" pitchFamily="49" charset="0"/>
              </a:rPr>
              <a:t>antwoord krijgen.” (Spreuken 21:13</a:t>
            </a:r>
            <a:r>
              <a:rPr lang="nl-NL" sz="2400" dirty="0" smtClean="0">
                <a:ea typeface="+mj-ea"/>
                <a:cs typeface="Courier New" panose="02070309020205020404" pitchFamily="49" charset="0"/>
              </a:rPr>
              <a:t>)</a:t>
            </a:r>
            <a:endParaRPr lang="nl-NL" sz="2400" dirty="0">
              <a:ea typeface="+mj-ea"/>
              <a:cs typeface="Courier New" panose="02070309020205020404" pitchFamily="49" charset="0"/>
            </a:endParaRPr>
          </a:p>
        </p:txBody>
      </p:sp>
      <p:pic>
        <p:nvPicPr>
          <p:cNvPr id="5" name="Picture 2" descr="Afbeeldingsresultaat voor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59495" y="4214177"/>
            <a:ext cx="2439035" cy="243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3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602" b="5443"/>
          <a:stretch/>
        </p:blipFill>
        <p:spPr>
          <a:xfrm>
            <a:off x="-354330" y="13649"/>
            <a:ext cx="2043112" cy="6851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3110" y="365125"/>
            <a:ext cx="9330690" cy="1325563"/>
          </a:xfrm>
        </p:spPr>
        <p:txBody>
          <a:bodyPr/>
          <a:lstStyle/>
          <a:p>
            <a:r>
              <a:rPr lang="nl-NL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Spreuken</a:t>
            </a:r>
            <a:endParaRPr lang="nl-NL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2023110" y="1825624"/>
            <a:ext cx="7452360" cy="472376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NL" sz="2400" dirty="0" smtClean="0">
                <a:ea typeface="+mj-ea"/>
                <a:cs typeface="Courier New" panose="02070309020205020404" pitchFamily="49" charset="0"/>
              </a:rPr>
              <a:t> </a:t>
            </a:r>
            <a:r>
              <a:rPr lang="nl-NL" sz="2400" dirty="0">
                <a:ea typeface="+mj-ea"/>
                <a:cs typeface="Courier New" panose="02070309020205020404" pitchFamily="49" charset="0"/>
              </a:rPr>
              <a:t>“Spreek voor hen die weerloos zijn, bescherm het recht van </a:t>
            </a:r>
            <a:r>
              <a:rPr lang="nl-NL" sz="2400" dirty="0" smtClean="0">
                <a:ea typeface="+mj-ea"/>
                <a:cs typeface="Courier New" panose="02070309020205020404" pitchFamily="49" charset="0"/>
              </a:rPr>
              <a:t>de </a:t>
            </a:r>
            <a:r>
              <a:rPr lang="nl-NL" sz="2400" dirty="0">
                <a:ea typeface="+mj-ea"/>
                <a:cs typeface="Courier New" panose="02070309020205020404" pitchFamily="49" charset="0"/>
              </a:rPr>
              <a:t>vertrapten. Spreek, </a:t>
            </a:r>
            <a:r>
              <a:rPr lang="nl-NL" sz="2400" dirty="0" smtClean="0">
                <a:ea typeface="+mj-ea"/>
                <a:cs typeface="Courier New" panose="02070309020205020404" pitchFamily="49" charset="0"/>
              </a:rPr>
              <a:t>oordeel rechtvaardig</a:t>
            </a:r>
            <a:r>
              <a:rPr lang="nl-NL" sz="2400" dirty="0">
                <a:ea typeface="+mj-ea"/>
                <a:cs typeface="Courier New" panose="02070309020205020404" pitchFamily="49" charset="0"/>
              </a:rPr>
              <a:t>, geef de armen en behoeftigen hun recht.” </a:t>
            </a:r>
            <a:br>
              <a:rPr lang="nl-NL" sz="2400" dirty="0">
                <a:ea typeface="+mj-ea"/>
                <a:cs typeface="Courier New" panose="02070309020205020404" pitchFamily="49" charset="0"/>
              </a:rPr>
            </a:br>
            <a:r>
              <a:rPr lang="nl-NL" sz="2400" dirty="0" smtClean="0">
                <a:ea typeface="+mj-ea"/>
                <a:cs typeface="Courier New" panose="02070309020205020404" pitchFamily="49" charset="0"/>
              </a:rPr>
              <a:t>(</a:t>
            </a:r>
            <a:r>
              <a:rPr lang="nl-NL" sz="2400" dirty="0">
                <a:ea typeface="+mj-ea"/>
                <a:cs typeface="Courier New" panose="02070309020205020404" pitchFamily="49" charset="0"/>
              </a:rPr>
              <a:t>Spreuken 31:8-9</a:t>
            </a:r>
            <a:r>
              <a:rPr lang="nl-NL" sz="2400" dirty="0" smtClean="0">
                <a:ea typeface="+mj-ea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endParaRPr lang="nl-NL" sz="1600" dirty="0">
              <a:latin typeface="Courier New" panose="02070309020205020404" pitchFamily="49" charset="0"/>
              <a:ea typeface="+mj-ea"/>
              <a:cs typeface="Courier New" panose="02070309020205020404" pitchFamily="49" charset="0"/>
            </a:endParaRPr>
          </a:p>
        </p:txBody>
      </p:sp>
      <p:pic>
        <p:nvPicPr>
          <p:cNvPr id="5" name="Picture 2" descr="Afbeeldingsresultaat voor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59495" y="4214177"/>
            <a:ext cx="2439035" cy="243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45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602" b="5443"/>
          <a:stretch/>
        </p:blipFill>
        <p:spPr>
          <a:xfrm>
            <a:off x="-354330" y="13649"/>
            <a:ext cx="2043112" cy="6851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3110" y="365125"/>
            <a:ext cx="9330690" cy="1325563"/>
          </a:xfrm>
        </p:spPr>
        <p:txBody>
          <a:bodyPr/>
          <a:lstStyle/>
          <a:p>
            <a:r>
              <a:rPr lang="nl-NL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Spreuken</a:t>
            </a:r>
            <a:endParaRPr lang="nl-NL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2023110" y="1825624"/>
            <a:ext cx="7452360" cy="472376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NL" sz="2400" dirty="0">
                <a:cs typeface="Courier New" panose="02070309020205020404" pitchFamily="49" charset="0"/>
              </a:rPr>
              <a:t> “Wie een verschoppeling onderdrukt, beledigt zijn </a:t>
            </a:r>
            <a:r>
              <a:rPr lang="nl-NL" sz="2400" dirty="0" smtClean="0">
                <a:cs typeface="Courier New" panose="02070309020205020404" pitchFamily="49" charset="0"/>
              </a:rPr>
              <a:t>Schepper</a:t>
            </a:r>
            <a:r>
              <a:rPr lang="nl-NL" sz="2400" dirty="0">
                <a:cs typeface="Courier New" panose="02070309020205020404" pitchFamily="49" charset="0"/>
              </a:rPr>
              <a:t>; wie zich over de arme ontfermt, eert Hem</a:t>
            </a:r>
            <a:r>
              <a:rPr lang="nl-NL" sz="2400" dirty="0" smtClean="0">
                <a:cs typeface="Courier New" panose="02070309020205020404" pitchFamily="49" charset="0"/>
              </a:rPr>
              <a:t>.” (</a:t>
            </a:r>
            <a:r>
              <a:rPr lang="nl-NL" sz="2400" dirty="0">
                <a:cs typeface="Courier New" panose="02070309020205020404" pitchFamily="49" charset="0"/>
              </a:rPr>
              <a:t>Spreuken 14:31)</a:t>
            </a:r>
          </a:p>
          <a:p>
            <a:pPr marL="0" indent="0">
              <a:buNone/>
            </a:pPr>
            <a:endParaRPr lang="nl-NL" sz="1600" dirty="0">
              <a:latin typeface="Courier New" panose="02070309020205020404" pitchFamily="49" charset="0"/>
              <a:ea typeface="+mj-ea"/>
              <a:cs typeface="Courier New" panose="02070309020205020404" pitchFamily="49" charset="0"/>
            </a:endParaRPr>
          </a:p>
        </p:txBody>
      </p:sp>
      <p:pic>
        <p:nvPicPr>
          <p:cNvPr id="5" name="Picture 2" descr="Afbeeldingsresultaat voor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59495" y="4214177"/>
            <a:ext cx="2439035" cy="243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2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5421"/>
          <a:stretch/>
        </p:blipFill>
        <p:spPr>
          <a:xfrm>
            <a:off x="-1279237" y="-43958"/>
            <a:ext cx="2043112" cy="68967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3110" y="365125"/>
            <a:ext cx="9330690" cy="1325563"/>
          </a:xfrm>
        </p:spPr>
        <p:txBody>
          <a:bodyPr/>
          <a:lstStyle/>
          <a:p>
            <a:endParaRPr lang="nl-NL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5"/>
          <a:stretch/>
        </p:blipFill>
        <p:spPr>
          <a:xfrm flipH="1">
            <a:off x="763874" y="-117530"/>
            <a:ext cx="11428125" cy="6991296"/>
          </a:xfrm>
        </p:spPr>
      </p:pic>
    </p:spTree>
    <p:extLst>
      <p:ext uri="{BB962C8B-B14F-4D97-AF65-F5344CB8AC3E}">
        <p14:creationId xmlns:p14="http://schemas.microsoft.com/office/powerpoint/2010/main" val="59237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416" b="5255"/>
          <a:stretch/>
        </p:blipFill>
        <p:spPr>
          <a:xfrm>
            <a:off x="-354330" y="-13649"/>
            <a:ext cx="2043112" cy="68784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00395"/>
            <a:ext cx="9144000" cy="2387600"/>
          </a:xfrm>
        </p:spPr>
        <p:txBody>
          <a:bodyPr/>
          <a:lstStyle/>
          <a:p>
            <a:r>
              <a:rPr lang="nl-NL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Micha Young</a:t>
            </a:r>
            <a:endParaRPr lang="nl-NL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nl-NL" sz="4400" dirty="0" smtClean="0"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Vluchtelingeneditie</a:t>
            </a:r>
          </a:p>
          <a:p>
            <a:r>
              <a:rPr lang="nl-NL" sz="4400" dirty="0" smtClean="0"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Bijeenkomst </a:t>
            </a:r>
            <a:r>
              <a:rPr lang="nl-NL" sz="4400" dirty="0"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9908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416" b="5255"/>
          <a:stretch/>
        </p:blipFill>
        <p:spPr>
          <a:xfrm>
            <a:off x="-354330" y="-13649"/>
            <a:ext cx="2043112" cy="68784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00395"/>
            <a:ext cx="9144000" cy="2387600"/>
          </a:xfrm>
        </p:spPr>
        <p:txBody>
          <a:bodyPr/>
          <a:lstStyle/>
          <a:p>
            <a:r>
              <a:rPr lang="nl-NL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nl-NL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nl-NL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Klimaatscan</a:t>
            </a:r>
            <a:endParaRPr lang="nl-NL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12620" y="3602039"/>
            <a:ext cx="9185910" cy="1655762"/>
          </a:xfrm>
        </p:spPr>
        <p:txBody>
          <a:bodyPr>
            <a:noAutofit/>
          </a:bodyPr>
          <a:lstStyle/>
          <a:p>
            <a:r>
              <a:rPr lang="nl-NL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Check de impact van jouw lifestyle op het klimaat</a:t>
            </a:r>
            <a:endParaRPr lang="nl-NL" sz="2800" b="1" dirty="0">
              <a:latin typeface="Courier New" panose="02070309020205020404" pitchFamily="49" charset="0"/>
              <a:ea typeface="+mj-ea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01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208214" y="3141663"/>
            <a:ext cx="77041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en-US" sz="1800"/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063751" y="2060576"/>
            <a:ext cx="7993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en-US" sz="1800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575050" y="2420938"/>
            <a:ext cx="55451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en-US" sz="1800"/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2063751" y="1176255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800" b="1" kern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Vraag</a:t>
            </a:r>
            <a:r>
              <a:rPr lang="en-US" sz="2800" b="1" kern="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800" b="1" kern="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Hoeveel</a:t>
            </a:r>
            <a:r>
              <a:rPr lang="en-US" sz="2800" b="1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kern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vlees</a:t>
            </a:r>
            <a:r>
              <a:rPr lang="en-US" sz="2800" b="1" kern="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kern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eet</a:t>
            </a:r>
            <a:r>
              <a:rPr lang="en-US" sz="2800" b="1" kern="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kern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jij</a:t>
            </a:r>
            <a:r>
              <a:rPr lang="en-US" sz="2800" b="1" kern="0" dirty="0">
                <a:latin typeface="Courier New" panose="02070309020205020404" pitchFamily="49" charset="0"/>
                <a:cs typeface="Courier New" panose="02070309020205020404" pitchFamily="49" charset="0"/>
              </a:rPr>
              <a:t>?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2400" b="1" kern="0" dirty="0">
              <a:cs typeface="Courier New" panose="02070309020205020404" pitchFamily="49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nl-NL" sz="2400" dirty="0">
                <a:ea typeface="ＭＳ Ｐゴシック" charset="-128"/>
                <a:cs typeface="Courier New" panose="02070309020205020404" pitchFamily="49" charset="0"/>
              </a:rPr>
              <a:t>Ik eet het in ieder geval elke dag bij het avondeten.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nl-NL" sz="2400" dirty="0">
                <a:ea typeface="ＭＳ Ｐゴシック" charset="-128"/>
                <a:cs typeface="Courier New" panose="02070309020205020404" pitchFamily="49" charset="0"/>
              </a:rPr>
              <a:t>Vlees...dat eet ik af en toe, om de dag.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nl-NL" sz="2400" dirty="0">
                <a:ea typeface="ＭＳ Ｐゴシック" charset="-128"/>
                <a:cs typeface="Courier New" panose="02070309020205020404" pitchFamily="49" charset="0"/>
              </a:rPr>
              <a:t>Ik eet helemaal geen vlees.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3200" kern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602" b="5443"/>
          <a:stretch/>
        </p:blipFill>
        <p:spPr>
          <a:xfrm>
            <a:off x="-354330" y="13649"/>
            <a:ext cx="2043112" cy="6851176"/>
          </a:xfrm>
          <a:prstGeom prst="rect">
            <a:avLst/>
          </a:prstGeom>
        </p:spPr>
      </p:pic>
      <p:pic>
        <p:nvPicPr>
          <p:cNvPr id="16386" name="Picture 2" descr="Afbeeldingsresultaat voor vlee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82" b="96254" l="2114" r="969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149" y="4803556"/>
            <a:ext cx="4613330" cy="211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9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2208214" y="3141663"/>
            <a:ext cx="77041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en-US" sz="1800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063751" y="2060576"/>
            <a:ext cx="7993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en-US" sz="1800"/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575050" y="2420938"/>
            <a:ext cx="55451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en-US" sz="1800"/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2063750" y="1176255"/>
            <a:ext cx="8451849" cy="4525963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800" b="1" kern="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Vraag</a:t>
            </a:r>
            <a:r>
              <a:rPr lang="en-US" sz="2800" b="1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1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800" b="1" kern="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Hoeveel</a:t>
            </a:r>
            <a:r>
              <a:rPr lang="en-US" sz="2800" b="1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kern="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vlees</a:t>
            </a:r>
            <a:r>
              <a:rPr lang="en-US" sz="2800" b="1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kern="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eet</a:t>
            </a:r>
            <a:r>
              <a:rPr lang="en-US" sz="2800" b="1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kern="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jij</a:t>
            </a:r>
            <a:r>
              <a:rPr lang="en-US" sz="2800" b="1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?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2400" b="1" kern="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nl-NL" sz="2400" dirty="0" smtClean="0">
                <a:ea typeface="ＭＳ Ｐゴシック" charset="-128"/>
                <a:cs typeface="Courier New" panose="02070309020205020404" pitchFamily="49" charset="0"/>
              </a:rPr>
              <a:t>Ik eet het in ieder geval elke dag bij het avondeten (1,5 stapjes). 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nl-NL" sz="2400" dirty="0" smtClean="0">
                <a:ea typeface="ＭＳ Ｐゴシック" charset="-128"/>
                <a:cs typeface="Courier New" panose="02070309020205020404" pitchFamily="49" charset="0"/>
              </a:rPr>
              <a:t>Vlees...dat eet ik af en toe, om de dag (1 stapje).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nl-NL" sz="2400" dirty="0" smtClean="0">
                <a:ea typeface="ＭＳ Ｐゴシック" charset="-128"/>
                <a:cs typeface="Courier New" panose="02070309020205020404" pitchFamily="49" charset="0"/>
              </a:rPr>
              <a:t>Ik eet helemaal geen vlees (0 stapjes).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3200" kern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602" b="5443"/>
          <a:stretch/>
        </p:blipFill>
        <p:spPr>
          <a:xfrm>
            <a:off x="-354330" y="13649"/>
            <a:ext cx="2043112" cy="6851176"/>
          </a:xfrm>
          <a:prstGeom prst="rect">
            <a:avLst/>
          </a:prstGeom>
        </p:spPr>
      </p:pic>
      <p:pic>
        <p:nvPicPr>
          <p:cNvPr id="9" name="Picture 2" descr="Afbeeldingsresultaat voor vlee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82" b="96254" l="2114" r="969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149" y="4803556"/>
            <a:ext cx="4613330" cy="211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48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2208214" y="3141663"/>
            <a:ext cx="77041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en-US" sz="1800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063751" y="2060576"/>
            <a:ext cx="7993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en-US" sz="1800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575050" y="2420938"/>
            <a:ext cx="55451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en-US" sz="1800"/>
          </a:p>
        </p:txBody>
      </p:sp>
      <p:sp>
        <p:nvSpPr>
          <p:cNvPr id="12294" name="Rectangle 5"/>
          <p:cNvSpPr txBox="1">
            <a:spLocks noChangeArrowheads="1"/>
          </p:cNvSpPr>
          <p:nvPr/>
        </p:nvSpPr>
        <p:spPr bwMode="auto">
          <a:xfrm>
            <a:off x="2063751" y="1083057"/>
            <a:ext cx="895731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Vraag</a:t>
            </a:r>
            <a:r>
              <a:rPr lang="en-US" alt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</a:p>
          <a:p>
            <a:pPr eaLnBrk="1" hangingPunct="1">
              <a:buFontTx/>
              <a:buNone/>
            </a:pPr>
            <a:r>
              <a:rPr lang="en-US" alt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Waar</a:t>
            </a:r>
            <a:r>
              <a:rPr lang="en-US" alt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was </a:t>
            </a:r>
            <a:r>
              <a:rPr lang="en-US" alt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jij</a:t>
            </a:r>
            <a:r>
              <a:rPr lang="en-US" alt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op </a:t>
            </a:r>
            <a:r>
              <a:rPr lang="en-US" alt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vakantie</a:t>
            </a:r>
            <a:r>
              <a:rPr lang="en-US" alt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?</a:t>
            </a:r>
          </a:p>
          <a:p>
            <a:pPr eaLnBrk="1" hangingPunct="1">
              <a:buFontTx/>
              <a:buNone/>
            </a:pPr>
            <a:endParaRPr lang="en-US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nl-NL" altLang="en-US" sz="2400" dirty="0">
                <a:latin typeface="+mn-lt"/>
                <a:cs typeface="Courier New" panose="02070309020205020404" pitchFamily="49" charset="0"/>
              </a:rPr>
              <a:t>In Nederland.</a:t>
            </a:r>
          </a:p>
          <a:p>
            <a:pPr eaLnBrk="1" hangingPunct="1">
              <a:lnSpc>
                <a:spcPct val="150000"/>
              </a:lnSpc>
            </a:pPr>
            <a:r>
              <a:rPr lang="nl-NL" altLang="en-US" sz="2400" dirty="0">
                <a:latin typeface="+mn-lt"/>
                <a:cs typeface="Courier New" panose="02070309020205020404" pitchFamily="49" charset="0"/>
              </a:rPr>
              <a:t>Met de auto naar een land in Europa. </a:t>
            </a:r>
          </a:p>
          <a:p>
            <a:pPr eaLnBrk="1" hangingPunct="1">
              <a:lnSpc>
                <a:spcPct val="150000"/>
              </a:lnSpc>
            </a:pPr>
            <a:r>
              <a:rPr lang="nl-NL" altLang="en-US" sz="2400" dirty="0">
                <a:latin typeface="+mn-lt"/>
                <a:cs typeface="Courier New" panose="02070309020205020404" pitchFamily="49" charset="0"/>
              </a:rPr>
              <a:t>Op vliegvakantie in Europa.</a:t>
            </a:r>
          </a:p>
          <a:p>
            <a:pPr eaLnBrk="1" hangingPunct="1">
              <a:lnSpc>
                <a:spcPct val="150000"/>
              </a:lnSpc>
            </a:pPr>
            <a:r>
              <a:rPr lang="nl-NL" altLang="en-US" sz="2400" dirty="0">
                <a:latin typeface="+mn-lt"/>
                <a:cs typeface="Courier New" panose="02070309020205020404" pitchFamily="49" charset="0"/>
              </a:rPr>
              <a:t>Op vliegvakantie ver buiten Europa. </a:t>
            </a:r>
            <a:endParaRPr lang="en-US" altLang="en-US" sz="2400" dirty="0">
              <a:latin typeface="+mn-lt"/>
              <a:cs typeface="Courier New" panose="02070309020205020404" pitchFamily="49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602" b="5443"/>
          <a:stretch/>
        </p:blipFill>
        <p:spPr>
          <a:xfrm>
            <a:off x="-354330" y="13649"/>
            <a:ext cx="2043112" cy="6851176"/>
          </a:xfrm>
          <a:prstGeom prst="rect">
            <a:avLst/>
          </a:prstGeom>
        </p:spPr>
      </p:pic>
      <p:pic>
        <p:nvPicPr>
          <p:cNvPr id="4" name="Picture 4" descr="Afbeeldingsresultaat voor slipper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750" l="0" r="100000">
                        <a14:foregroundMark x1="35750" y1="31000" x2="35750" y2="31000"/>
                        <a14:foregroundMark x1="48000" y1="26000" x2="48000" y2="26000"/>
                        <a14:foregroundMark x1="61750" y1="28250" x2="61750" y2="28250"/>
                        <a14:foregroundMark x1="71250" y1="40000" x2="71250" y2="40000"/>
                        <a14:foregroundMark x1="70500" y1="36250" x2="70500" y2="36250"/>
                        <a14:foregroundMark x1="77250" y1="35750" x2="77250" y2="35750"/>
                        <a14:foregroundMark x1="79250" y1="48750" x2="79250" y2="48750"/>
                        <a14:foregroundMark x1="75500" y1="48750" x2="75500" y2="48750"/>
                        <a14:foregroundMark x1="85750" y1="50500" x2="85750" y2="50500"/>
                        <a14:foregroundMark x1="85750" y1="50500" x2="85750" y2="50500"/>
                        <a14:foregroundMark x1="20000" y1="39500" x2="20000" y2="39500"/>
                        <a14:foregroundMark x1="27750" y1="41000" x2="27750" y2="41000"/>
                        <a14:foregroundMark x1="13250" y1="40750" x2="13250" y2="40750"/>
                        <a14:foregroundMark x1="23000" y1="54750" x2="23000" y2="54750"/>
                        <a14:foregroundMark x1="16500" y1="57250" x2="16500" y2="57250"/>
                        <a14:foregroundMark x1="12000" y1="58750" x2="12000" y2="58750"/>
                        <a14:foregroundMark x1="29750" y1="51250" x2="29750" y2="51250"/>
                        <a14:foregroundMark x1="24000" y1="55500" x2="24000" y2="55500"/>
                        <a14:foregroundMark x1="30500" y1="28750" x2="30500" y2="28750"/>
                        <a14:foregroundMark x1="28750" y1="23750" x2="28750" y2="23750"/>
                        <a14:foregroundMark x1="28250" y1="23750" x2="28250" y2="23750"/>
                        <a14:foregroundMark x1="35000" y1="62250" x2="35000" y2="62250"/>
                        <a14:foregroundMark x1="35000" y1="62500" x2="35000" y2="62500"/>
                        <a14:foregroundMark x1="28750" y1="69750" x2="28750" y2="69750"/>
                        <a14:foregroundMark x1="28250" y1="73500" x2="28250" y2="73500"/>
                        <a14:foregroundMark x1="27750" y1="78000" x2="27750" y2="78000"/>
                        <a14:foregroundMark x1="29750" y1="74750" x2="29750" y2="74750"/>
                        <a14:foregroundMark x1="34000" y1="63250" x2="34000" y2="63250"/>
                        <a14:foregroundMark x1="32500" y1="67500" x2="32500" y2="67500"/>
                        <a14:foregroundMark x1="31250" y1="27000" x2="31250" y2="27000"/>
                        <a14:foregroundMark x1="15000" y1="38500" x2="15000" y2="38500"/>
                        <a14:foregroundMark x1="8500" y1="58000" x2="8500" y2="58000"/>
                        <a14:foregroundMark x1="6250" y1="61000" x2="6250" y2="61000"/>
                        <a14:foregroundMark x1="8250" y1="63250" x2="8250" y2="63250"/>
                        <a14:foregroundMark x1="38750" y1="62250" x2="38750" y2="62250"/>
                        <a14:foregroundMark x1="50500" y1="65750" x2="50500" y2="65750"/>
                        <a14:foregroundMark x1="50500" y1="62250" x2="50500" y2="62250"/>
                        <a14:foregroundMark x1="50500" y1="61750" x2="50500" y2="61750"/>
                        <a14:foregroundMark x1="50500" y1="60750" x2="50500" y2="60750"/>
                        <a14:foregroundMark x1="26000" y1="78750" x2="26000" y2="78750"/>
                        <a14:foregroundMark x1="23250" y1="23750" x2="23250" y2="23750"/>
                        <a14:backgroundMark x1="50500" y1="40750" x2="50500" y2="40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494" y="3862388"/>
            <a:ext cx="2815273" cy="281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55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2208214" y="3141663"/>
            <a:ext cx="77041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en-US" sz="1800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063751" y="2060576"/>
            <a:ext cx="7993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en-US" sz="1800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575050" y="2420938"/>
            <a:ext cx="55451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en-US" sz="1800"/>
          </a:p>
        </p:txBody>
      </p:sp>
      <p:sp>
        <p:nvSpPr>
          <p:cNvPr id="12294" name="Rectangle 5"/>
          <p:cNvSpPr txBox="1">
            <a:spLocks noChangeArrowheads="1"/>
          </p:cNvSpPr>
          <p:nvPr/>
        </p:nvSpPr>
        <p:spPr bwMode="auto">
          <a:xfrm>
            <a:off x="2063751" y="1062037"/>
            <a:ext cx="895731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Vraag</a:t>
            </a:r>
            <a:r>
              <a:rPr lang="en-US" alt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</a:p>
          <a:p>
            <a:pPr eaLnBrk="1" hangingPunct="1">
              <a:buFontTx/>
              <a:buNone/>
            </a:pPr>
            <a:r>
              <a:rPr lang="en-US" alt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Waar</a:t>
            </a:r>
            <a:r>
              <a:rPr lang="en-US" alt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was </a:t>
            </a:r>
            <a:r>
              <a:rPr lang="en-US" alt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jij</a:t>
            </a:r>
            <a:r>
              <a:rPr lang="en-US" alt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op </a:t>
            </a:r>
            <a:r>
              <a:rPr lang="en-US" alt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vakantie</a:t>
            </a:r>
            <a:r>
              <a:rPr lang="en-US" alt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?</a:t>
            </a:r>
          </a:p>
          <a:p>
            <a:pPr eaLnBrk="1" hangingPunct="1">
              <a:buFontTx/>
              <a:buNone/>
            </a:pPr>
            <a:endParaRPr lang="en-US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nl-NL" altLang="en-US" sz="2400" dirty="0">
                <a:latin typeface="+mn-lt"/>
                <a:cs typeface="Courier New" panose="02070309020205020404" pitchFamily="49" charset="0"/>
              </a:rPr>
              <a:t>In </a:t>
            </a:r>
            <a:r>
              <a:rPr lang="nl-NL" altLang="en-US" sz="2400" dirty="0" smtClean="0">
                <a:latin typeface="+mn-lt"/>
                <a:cs typeface="Courier New" panose="02070309020205020404" pitchFamily="49" charset="0"/>
              </a:rPr>
              <a:t>Nederland (0,5 stapje).</a:t>
            </a:r>
            <a:endParaRPr lang="nl-NL" altLang="en-US" sz="2400" dirty="0">
              <a:latin typeface="+mn-lt"/>
              <a:cs typeface="Courier New" panose="02070309020205020404" pitchFamily="49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nl-NL" altLang="en-US" sz="2400" dirty="0">
                <a:latin typeface="+mn-lt"/>
                <a:cs typeface="Courier New" panose="02070309020205020404" pitchFamily="49" charset="0"/>
              </a:rPr>
              <a:t>Met de auto naar een land in </a:t>
            </a:r>
            <a:r>
              <a:rPr lang="nl-NL" altLang="en-US" sz="2400" dirty="0" smtClean="0">
                <a:latin typeface="+mn-lt"/>
                <a:cs typeface="Courier New" panose="02070309020205020404" pitchFamily="49" charset="0"/>
              </a:rPr>
              <a:t>Europa (1 stapje). </a:t>
            </a:r>
            <a:endParaRPr lang="nl-NL" altLang="en-US" sz="2400" dirty="0">
              <a:latin typeface="+mn-lt"/>
              <a:cs typeface="Courier New" panose="02070309020205020404" pitchFamily="49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nl-NL" altLang="en-US" sz="2400" dirty="0">
                <a:latin typeface="+mn-lt"/>
                <a:cs typeface="Courier New" panose="02070309020205020404" pitchFamily="49" charset="0"/>
              </a:rPr>
              <a:t>Op vliegvakantie in </a:t>
            </a:r>
            <a:r>
              <a:rPr lang="nl-NL" altLang="en-US" sz="2400" dirty="0" smtClean="0">
                <a:latin typeface="+mn-lt"/>
                <a:cs typeface="Courier New" panose="02070309020205020404" pitchFamily="49" charset="0"/>
              </a:rPr>
              <a:t>Europa (2 stapjes).</a:t>
            </a:r>
            <a:endParaRPr lang="nl-NL" altLang="en-US" sz="2400" dirty="0">
              <a:latin typeface="+mn-lt"/>
              <a:cs typeface="Courier New" panose="02070309020205020404" pitchFamily="49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nl-NL" altLang="en-US" sz="2400" dirty="0">
                <a:latin typeface="+mn-lt"/>
                <a:cs typeface="Courier New" panose="02070309020205020404" pitchFamily="49" charset="0"/>
              </a:rPr>
              <a:t>Op vliegvakantie ver buiten </a:t>
            </a:r>
            <a:r>
              <a:rPr lang="nl-NL" altLang="en-US" sz="2400" dirty="0" smtClean="0">
                <a:latin typeface="+mn-lt"/>
                <a:cs typeface="Courier New" panose="02070309020205020404" pitchFamily="49" charset="0"/>
              </a:rPr>
              <a:t>Europa (8 stapjes). </a:t>
            </a:r>
            <a:endParaRPr lang="en-US" altLang="en-US" sz="2400" dirty="0">
              <a:latin typeface="+mn-lt"/>
              <a:cs typeface="Courier New" panose="02070309020205020404" pitchFamily="49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602" b="5443"/>
          <a:stretch/>
        </p:blipFill>
        <p:spPr>
          <a:xfrm>
            <a:off x="-354330" y="13649"/>
            <a:ext cx="2043112" cy="6851176"/>
          </a:xfrm>
          <a:prstGeom prst="rect">
            <a:avLst/>
          </a:prstGeom>
        </p:spPr>
      </p:pic>
      <p:pic>
        <p:nvPicPr>
          <p:cNvPr id="4" name="Picture 4" descr="Afbeeldingsresultaat voor slipper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750" l="0" r="100000">
                        <a14:foregroundMark x1="35750" y1="31000" x2="35750" y2="31000"/>
                        <a14:foregroundMark x1="48000" y1="26000" x2="48000" y2="26000"/>
                        <a14:foregroundMark x1="61750" y1="28250" x2="61750" y2="28250"/>
                        <a14:foregroundMark x1="71250" y1="40000" x2="71250" y2="40000"/>
                        <a14:foregroundMark x1="70500" y1="36250" x2="70500" y2="36250"/>
                        <a14:foregroundMark x1="77250" y1="35750" x2="77250" y2="35750"/>
                        <a14:foregroundMark x1="79250" y1="48750" x2="79250" y2="48750"/>
                        <a14:foregroundMark x1="75500" y1="48750" x2="75500" y2="48750"/>
                        <a14:foregroundMark x1="85750" y1="50500" x2="85750" y2="50500"/>
                        <a14:foregroundMark x1="85750" y1="50500" x2="85750" y2="50500"/>
                        <a14:foregroundMark x1="20000" y1="39500" x2="20000" y2="39500"/>
                        <a14:foregroundMark x1="27750" y1="41000" x2="27750" y2="41000"/>
                        <a14:foregroundMark x1="13250" y1="40750" x2="13250" y2="40750"/>
                        <a14:foregroundMark x1="23000" y1="54750" x2="23000" y2="54750"/>
                        <a14:foregroundMark x1="16500" y1="57250" x2="16500" y2="57250"/>
                        <a14:foregroundMark x1="12000" y1="58750" x2="12000" y2="58750"/>
                        <a14:foregroundMark x1="29750" y1="51250" x2="29750" y2="51250"/>
                        <a14:foregroundMark x1="24000" y1="55500" x2="24000" y2="55500"/>
                        <a14:foregroundMark x1="30500" y1="28750" x2="30500" y2="28750"/>
                        <a14:foregroundMark x1="28750" y1="23750" x2="28750" y2="23750"/>
                        <a14:foregroundMark x1="28250" y1="23750" x2="28250" y2="23750"/>
                        <a14:foregroundMark x1="35000" y1="62250" x2="35000" y2="62250"/>
                        <a14:foregroundMark x1="35000" y1="62500" x2="35000" y2="62500"/>
                        <a14:foregroundMark x1="28750" y1="69750" x2="28750" y2="69750"/>
                        <a14:foregroundMark x1="28250" y1="73500" x2="28250" y2="73500"/>
                        <a14:foregroundMark x1="27750" y1="78000" x2="27750" y2="78000"/>
                        <a14:foregroundMark x1="29750" y1="74750" x2="29750" y2="74750"/>
                        <a14:foregroundMark x1="34000" y1="63250" x2="34000" y2="63250"/>
                        <a14:foregroundMark x1="32500" y1="67500" x2="32500" y2="67500"/>
                        <a14:foregroundMark x1="31250" y1="27000" x2="31250" y2="27000"/>
                        <a14:foregroundMark x1="15000" y1="38500" x2="15000" y2="38500"/>
                        <a14:foregroundMark x1="8500" y1="58000" x2="8500" y2="58000"/>
                        <a14:foregroundMark x1="6250" y1="61000" x2="6250" y2="61000"/>
                        <a14:foregroundMark x1="8250" y1="63250" x2="8250" y2="63250"/>
                        <a14:foregroundMark x1="38750" y1="62250" x2="38750" y2="62250"/>
                        <a14:foregroundMark x1="50500" y1="65750" x2="50500" y2="65750"/>
                        <a14:foregroundMark x1="50500" y1="62250" x2="50500" y2="62250"/>
                        <a14:foregroundMark x1="50500" y1="61750" x2="50500" y2="61750"/>
                        <a14:foregroundMark x1="50500" y1="60750" x2="50500" y2="60750"/>
                        <a14:foregroundMark x1="26000" y1="78750" x2="26000" y2="78750"/>
                        <a14:foregroundMark x1="23250" y1="23750" x2="23250" y2="23750"/>
                        <a14:backgroundMark x1="50500" y1="40750" x2="50500" y2="40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494" y="3862388"/>
            <a:ext cx="2815273" cy="281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48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208214" y="3141663"/>
            <a:ext cx="77041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en-US" sz="1800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063751" y="2060576"/>
            <a:ext cx="7993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en-US" sz="1800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575050" y="2420938"/>
            <a:ext cx="55451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en-US" sz="1800"/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2208214" y="1176255"/>
            <a:ext cx="8511540" cy="4525963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800" b="1" kern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Vraag</a:t>
            </a:r>
            <a:r>
              <a:rPr lang="en-US" sz="2800" b="1" kern="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3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800" b="1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Hoe </a:t>
            </a:r>
            <a:r>
              <a:rPr lang="en-US" sz="2800" b="1" kern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vaak</a:t>
            </a:r>
            <a:r>
              <a:rPr lang="en-US" sz="2800" b="1" kern="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kern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koop</a:t>
            </a:r>
            <a:r>
              <a:rPr lang="en-US" sz="2800" b="1" kern="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kern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jij</a:t>
            </a:r>
            <a:r>
              <a:rPr lang="en-US" sz="2800" b="1" kern="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kern="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nieuwe</a:t>
            </a:r>
            <a:r>
              <a:rPr lang="en-US" sz="2800" b="1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kern="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kleren</a:t>
            </a:r>
            <a:r>
              <a:rPr lang="en-US" sz="2800" b="1" kern="0" dirty="0">
                <a:latin typeface="Courier New" panose="02070309020205020404" pitchFamily="49" charset="0"/>
                <a:cs typeface="Courier New" panose="02070309020205020404" pitchFamily="49" charset="0"/>
              </a:rPr>
              <a:t>?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defRPr/>
            </a:pPr>
            <a:endParaRPr lang="en-US" sz="2400" b="1" kern="0" dirty="0">
              <a:cs typeface="Courier New" panose="02070309020205020404" pitchFamily="49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nl-NL" sz="2400" dirty="0">
                <a:ea typeface="ＭＳ Ｐゴシック" charset="-128"/>
                <a:cs typeface="Courier New" panose="02070309020205020404" pitchFamily="49" charset="0"/>
              </a:rPr>
              <a:t>Best vaak, ik houd van nieuwe kleding. 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nl-NL" sz="2400" dirty="0">
                <a:ea typeface="ＭＳ Ｐゴシック" charset="-128"/>
                <a:cs typeface="Courier New" panose="02070309020205020404" pitchFamily="49" charset="0"/>
              </a:rPr>
              <a:t>Gewoon, af en toe wat nieuws.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nl-NL" sz="2400" dirty="0">
                <a:ea typeface="ＭＳ Ｐゴシック" charset="-128"/>
                <a:cs typeface="Courier New" panose="02070309020205020404" pitchFamily="49" charset="0"/>
              </a:rPr>
              <a:t>Weinig, ik heb een hekel aan shoppen.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602" b="5443"/>
          <a:stretch/>
        </p:blipFill>
        <p:spPr>
          <a:xfrm>
            <a:off x="-354330" y="13649"/>
            <a:ext cx="2043112" cy="6851176"/>
          </a:xfrm>
          <a:prstGeom prst="rect">
            <a:avLst/>
          </a:prstGeom>
        </p:spPr>
      </p:pic>
      <p:pic>
        <p:nvPicPr>
          <p:cNvPr id="8194" name="Picture 2" descr="Afbeeldingsresultaat voor kleding hoodi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" b="973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055" y="3439237"/>
            <a:ext cx="3341370" cy="334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23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208214" y="3141663"/>
            <a:ext cx="77041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en-US" sz="1800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063751" y="2060576"/>
            <a:ext cx="7993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en-US" sz="1800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575050" y="2420938"/>
            <a:ext cx="55451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en-US" sz="1800"/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2208214" y="1176255"/>
            <a:ext cx="8511540" cy="4525963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800" b="1" kern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Vraag</a:t>
            </a:r>
            <a:r>
              <a:rPr lang="en-US" sz="2800" b="1" kern="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3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800" b="1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Hoe </a:t>
            </a:r>
            <a:r>
              <a:rPr lang="en-US" sz="2800" b="1" kern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vaak</a:t>
            </a:r>
            <a:r>
              <a:rPr lang="en-US" sz="2800" b="1" kern="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kern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koop</a:t>
            </a:r>
            <a:r>
              <a:rPr lang="en-US" sz="2800" b="1" kern="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kern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jij</a:t>
            </a:r>
            <a:r>
              <a:rPr lang="en-US" sz="2800" b="1" kern="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kern="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nieuwe</a:t>
            </a:r>
            <a:r>
              <a:rPr lang="en-US" sz="2800" b="1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kern="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kleren</a:t>
            </a:r>
            <a:r>
              <a:rPr lang="en-US" sz="2800" b="1" kern="0" dirty="0">
                <a:latin typeface="Courier New" panose="02070309020205020404" pitchFamily="49" charset="0"/>
                <a:cs typeface="Courier New" panose="02070309020205020404" pitchFamily="49" charset="0"/>
              </a:rPr>
              <a:t>?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defRPr/>
            </a:pPr>
            <a:endParaRPr lang="en-US" sz="2400" b="1" kern="0" dirty="0">
              <a:cs typeface="Courier New" panose="02070309020205020404" pitchFamily="49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nl-NL" sz="2400" dirty="0">
                <a:ea typeface="ＭＳ Ｐゴシック" charset="-128"/>
                <a:cs typeface="Courier New" panose="02070309020205020404" pitchFamily="49" charset="0"/>
              </a:rPr>
              <a:t>Best vaak, ik houd van nieuwe kleding (2 stapjes). 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nl-NL" sz="2400" dirty="0">
                <a:ea typeface="ＭＳ Ｐゴシック" charset="-128"/>
                <a:cs typeface="Courier New" panose="02070309020205020404" pitchFamily="49" charset="0"/>
              </a:rPr>
              <a:t>Gewoon, af en toe wat nieuws (1,5 stapjes).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nl-NL" sz="2400" dirty="0">
                <a:ea typeface="ＭＳ Ｐゴシック" charset="-128"/>
                <a:cs typeface="Courier New" panose="02070309020205020404" pitchFamily="49" charset="0"/>
              </a:rPr>
              <a:t>Weinig, ik heb een hekel aan shoppen (1 stapje).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602" b="5443"/>
          <a:stretch/>
        </p:blipFill>
        <p:spPr>
          <a:xfrm>
            <a:off x="-354330" y="13649"/>
            <a:ext cx="2043112" cy="6851176"/>
          </a:xfrm>
          <a:prstGeom prst="rect">
            <a:avLst/>
          </a:prstGeom>
        </p:spPr>
      </p:pic>
      <p:pic>
        <p:nvPicPr>
          <p:cNvPr id="8194" name="Picture 2" descr="Afbeeldingsresultaat voor kleding hoodi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" b="973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055" y="3439237"/>
            <a:ext cx="3341370" cy="334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44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484</Words>
  <Application>Microsoft Office PowerPoint</Application>
  <PresentationFormat>Widescreen</PresentationFormat>
  <Paragraphs>73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ＭＳ Ｐゴシック</vt:lpstr>
      <vt:lpstr>Arial</vt:lpstr>
      <vt:lpstr>Calibri</vt:lpstr>
      <vt:lpstr>Calibri Light</vt:lpstr>
      <vt:lpstr>Courier New</vt:lpstr>
      <vt:lpstr>Office Theme</vt:lpstr>
      <vt:lpstr>PowerPoint Presentation</vt:lpstr>
      <vt:lpstr>Micha Young</vt:lpstr>
      <vt:lpstr> Klimaatscan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Spreuken</vt:lpstr>
      <vt:lpstr> Spreuken</vt:lpstr>
      <vt:lpstr>Spreuken</vt:lpstr>
      <vt:lpstr>Spreuken</vt:lpstr>
      <vt:lpstr>Spreuken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Henrieke Buit</dc:creator>
  <cp:lastModifiedBy>Henrieke Buit</cp:lastModifiedBy>
  <cp:revision>19</cp:revision>
  <dcterms:created xsi:type="dcterms:W3CDTF">2016-10-24T11:53:06Z</dcterms:created>
  <dcterms:modified xsi:type="dcterms:W3CDTF">2016-11-03T08:30:04Z</dcterms:modified>
</cp:coreProperties>
</file>